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177D9-3790-400E-8753-582C31BABF24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C7239-9E7D-45D8-BF40-072BD2054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88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 bio of my pharmacy career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877096-B7A7-4860-9445-471D39DF87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349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877096-B7A7-4860-9445-471D39DF87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390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right drug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right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dose,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right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route, and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right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patient, at the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right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877096-B7A7-4860-9445-471D39DF87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041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7A1FC-5632-4EEA-B470-4EB3925C93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59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9"/>
          <a:stretch/>
        </p:blipFill>
        <p:spPr>
          <a:xfrm>
            <a:off x="-20975" y="4589725"/>
            <a:ext cx="12192000" cy="226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508788"/>
            <a:ext cx="10363200" cy="1470025"/>
          </a:xfrm>
          <a:noFill/>
        </p:spPr>
        <p:txBody>
          <a:bodyPr>
            <a:normAutofit/>
          </a:bodyPr>
          <a:lstStyle>
            <a:lvl1pPr>
              <a:defRPr sz="6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086797"/>
            <a:ext cx="8534400" cy="150292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4267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br>
              <a:rPr lang="en-US" dirty="0"/>
            </a:br>
            <a:r>
              <a:rPr lang="en-US" dirty="0"/>
              <a:t> and or add presenter(s)</a:t>
            </a:r>
            <a:endParaRPr lang="en-GB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815414" y="-136728"/>
            <a:ext cx="11233373" cy="1393461"/>
            <a:chOff x="611560" y="-102546"/>
            <a:chExt cx="8425030" cy="1045096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611560" y="127724"/>
              <a:ext cx="4104471" cy="623084"/>
            </a:xfrm>
            <a:prstGeom prst="rect">
              <a:avLst/>
            </a:prstGeom>
            <a:noFill/>
          </p:spPr>
          <p:txBody>
            <a:bodyPr wrap="square" lIns="91212" tIns="45612" rIns="91212" bIns="45612" rtlCol="0">
              <a:spAutoFit/>
            </a:bodyPr>
            <a:lstStyle/>
            <a:p>
              <a:pPr marL="608066" algn="r" defTabSz="1216128"/>
              <a:r>
                <a:rPr lang="en-GB" sz="2400" b="1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Hertfordshire and West</a:t>
              </a:r>
              <a:r>
                <a:rPr lang="en-GB" sz="24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 Essex </a:t>
              </a:r>
              <a:br>
                <a:rPr lang="en-GB" sz="24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</a:br>
              <a:r>
                <a:rPr lang="en-GB" sz="24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I</a:t>
              </a:r>
              <a:r>
                <a:rPr lang="en-GB" sz="2400" b="1" kern="120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  <a:cs typeface="+mn-cs"/>
                </a:rPr>
                <a:t>ntegrated Care System</a:t>
              </a:r>
            </a:p>
          </p:txBody>
        </p:sp>
        <p:pic>
          <p:nvPicPr>
            <p:cNvPr id="19" name="Picture 18"/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057" y="172131"/>
              <a:ext cx="1224533" cy="51428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197996"/>
              <a:ext cx="1066665" cy="51428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2238" y1="69231" x2="22238" y2="69231"/>
                          <a14:foregroundMark x1="26542" y1="69615" x2="26542" y2="69615"/>
                          <a14:foregroundMark x1="32425" y1="69038" x2="32425" y2="69038"/>
                          <a14:foregroundMark x1="36585" y1="68269" x2="36585" y2="68269"/>
                          <a14:foregroundMark x1="41033" y1="68077" x2="41033" y2="68077"/>
                          <a14:foregroundMark x1="44763" y1="67692" x2="44763" y2="67692"/>
                          <a14:foregroundMark x1="50933" y1="68269" x2="50933" y2="68269"/>
                          <a14:foregroundMark x1="56528" y1="67885" x2="56528" y2="67885"/>
                          <a14:foregroundMark x1="61263" y1="68269" x2="61263" y2="68269"/>
                          <a14:foregroundMark x1="65997" y1="67885" x2="65997" y2="67885"/>
                          <a14:foregroundMark x1="71019" y1="65577" x2="71019" y2="65577"/>
                          <a14:foregroundMark x1="71162" y1="68077" x2="71162" y2="68077"/>
                          <a14:foregroundMark x1="73458" y1="68462" x2="73458" y2="68462"/>
                          <a14:foregroundMark x1="77762" y1="69231" x2="77762" y2="69231"/>
                          <a14:backgroundMark x1="28838" y1="69615" x2="28838" y2="69615"/>
                          <a14:backgroundMark x1="56241" y1="71731" x2="56241" y2="71731"/>
                          <a14:backgroundMark x1="79627" y1="69808" x2="79627" y2="69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-102546"/>
              <a:ext cx="1400831" cy="1045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47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F8F8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57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683" y="-27384"/>
            <a:ext cx="12289365" cy="1143000"/>
          </a:xfrm>
          <a:solidFill>
            <a:srgbClr val="EEF8F8"/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691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76957" y="-27384"/>
            <a:ext cx="12289365" cy="6885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-76200" y="-27517"/>
            <a:ext cx="12289367" cy="688551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Full size picture</a:t>
            </a:r>
          </a:p>
        </p:txBody>
      </p:sp>
    </p:spTree>
    <p:extLst>
      <p:ext uri="{BB962C8B-B14F-4D97-AF65-F5344CB8AC3E}">
        <p14:creationId xmlns:p14="http://schemas.microsoft.com/office/powerpoint/2010/main" val="2461714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solidFill>
            <a:srgbClr val="EEF8F8"/>
          </a:solidFill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983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wo Content alternat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solidFill>
            <a:srgbClr val="EEF8F8"/>
          </a:solidFill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668463"/>
          </a:xfrm>
          <a:solidFill>
            <a:srgbClr val="EEF8F8"/>
          </a:solidFill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506412"/>
          </a:xfrm>
          <a:solidFill>
            <a:srgbClr val="EEF8F8"/>
          </a:solidFill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73" y="5941514"/>
            <a:ext cx="7705323" cy="9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3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wo Content alternat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solidFill>
            <a:srgbClr val="EEF8F8"/>
          </a:solidFill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6228291"/>
          </a:xfrm>
          <a:solidFill>
            <a:srgbClr val="EEF8F8"/>
          </a:solidFill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5066240"/>
          </a:xfrm>
          <a:solidFill>
            <a:srgbClr val="EEF8F8"/>
          </a:solidFill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19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11424" y="1700808"/>
            <a:ext cx="10369152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TextBox 4"/>
          <p:cNvSpPr txBox="1"/>
          <p:nvPr userDrawn="1"/>
        </p:nvSpPr>
        <p:spPr>
          <a:xfrm>
            <a:off x="911425" y="1988841"/>
            <a:ext cx="10321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75521" y="3338609"/>
            <a:ext cx="85445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www.healthierfuture.org.uk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63" y="5368530"/>
            <a:ext cx="12240683" cy="150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55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D80EA-F86F-4656-9E14-28D48687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AC44-87EE-4E25-9BCB-D1B8F4FDD9D1}" type="datetime1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370E0-DB3B-4AC4-AFE1-AF8DF35E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289AD-3D73-43C9-9398-2C76CE40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336741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73" y="5941514"/>
            <a:ext cx="7705323" cy="9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683" y="-27384"/>
            <a:ext cx="12336693" cy="1143000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8683" y="1124745"/>
            <a:ext cx="12289365" cy="4812199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73" y="5941514"/>
            <a:ext cx="7705323" cy="9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1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260649"/>
            <a:ext cx="10972800" cy="5680865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73" y="5941514"/>
            <a:ext cx="7705323" cy="9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Content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8683" y="-27384"/>
            <a:ext cx="12240683" cy="6885384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8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219468"/>
            <a:ext cx="10363200" cy="1362075"/>
          </a:xfrm>
          <a:noFill/>
        </p:spPr>
        <p:txBody>
          <a:bodyPr anchor="t">
            <a:noAutofit/>
          </a:bodyPr>
          <a:lstStyle>
            <a:lvl1pPr algn="l">
              <a:defRPr sz="5333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19280"/>
            <a:ext cx="10363200" cy="1500187"/>
          </a:xfrm>
          <a:noFill/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9"/>
          <a:stretch/>
        </p:blipFill>
        <p:spPr>
          <a:xfrm>
            <a:off x="-20975" y="4589725"/>
            <a:ext cx="12192000" cy="2268275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815414" y="-136728"/>
            <a:ext cx="11233373" cy="1393461"/>
            <a:chOff x="611560" y="-102546"/>
            <a:chExt cx="8425030" cy="1045096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611560" y="127724"/>
              <a:ext cx="4104471" cy="623084"/>
            </a:xfrm>
            <a:prstGeom prst="rect">
              <a:avLst/>
            </a:prstGeom>
            <a:noFill/>
          </p:spPr>
          <p:txBody>
            <a:bodyPr wrap="square" lIns="91212" tIns="45612" rIns="91212" bIns="45612" rtlCol="0">
              <a:spAutoFit/>
            </a:bodyPr>
            <a:lstStyle/>
            <a:p>
              <a:pPr marL="608066" algn="r" defTabSz="1216128"/>
              <a:r>
                <a:rPr lang="en-GB" sz="2400" b="1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Hertfordshire and West</a:t>
              </a:r>
              <a:r>
                <a:rPr lang="en-GB" sz="24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 Essex </a:t>
              </a:r>
              <a:br>
                <a:rPr lang="en-GB" sz="24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</a:br>
              <a:r>
                <a:rPr lang="en-GB" sz="24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I</a:t>
              </a:r>
              <a:r>
                <a:rPr lang="en-GB" sz="2400" b="1" kern="120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  <a:cs typeface="+mn-cs"/>
                </a:rPr>
                <a:t>ntegrated Care System</a:t>
              </a:r>
            </a:p>
          </p:txBody>
        </p:sp>
        <p:pic>
          <p:nvPicPr>
            <p:cNvPr id="11" name="Picture 10"/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057" y="172131"/>
              <a:ext cx="1224533" cy="5142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197996"/>
              <a:ext cx="1066665" cy="51428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2238" y1="69231" x2="22238" y2="69231"/>
                          <a14:foregroundMark x1="26542" y1="69615" x2="26542" y2="69615"/>
                          <a14:foregroundMark x1="32425" y1="69038" x2="32425" y2="69038"/>
                          <a14:foregroundMark x1="36585" y1="68269" x2="36585" y2="68269"/>
                          <a14:foregroundMark x1="41033" y1="68077" x2="41033" y2="68077"/>
                          <a14:foregroundMark x1="44763" y1="67692" x2="44763" y2="67692"/>
                          <a14:foregroundMark x1="50933" y1="68269" x2="50933" y2="68269"/>
                          <a14:foregroundMark x1="56528" y1="67885" x2="56528" y2="67885"/>
                          <a14:foregroundMark x1="61263" y1="68269" x2="61263" y2="68269"/>
                          <a14:foregroundMark x1="65997" y1="67885" x2="65997" y2="67885"/>
                          <a14:foregroundMark x1="71019" y1="65577" x2="71019" y2="65577"/>
                          <a14:foregroundMark x1="71162" y1="68077" x2="71162" y2="68077"/>
                          <a14:foregroundMark x1="73458" y1="68462" x2="73458" y2="68462"/>
                          <a14:foregroundMark x1="77762" y1="69231" x2="77762" y2="69231"/>
                          <a14:backgroundMark x1="28838" y1="69615" x2="28838" y2="69615"/>
                          <a14:backgroundMark x1="56241" y1="71731" x2="56241" y2="71731"/>
                          <a14:backgroundMark x1="79627" y1="69808" x2="79627" y2="69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-102546"/>
              <a:ext cx="1400831" cy="1045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786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71096"/>
            <a:ext cx="5384800" cy="4370417"/>
          </a:xfrm>
          <a:solidFill>
            <a:srgbClr val="EEF8F8"/>
          </a:solidFill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71096"/>
            <a:ext cx="5384800" cy="4370417"/>
          </a:xfrm>
          <a:solidFill>
            <a:srgbClr val="EEF8F8"/>
          </a:solidFill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73" y="5941514"/>
            <a:ext cx="7705323" cy="9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9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71096"/>
            <a:ext cx="5384800" cy="4930245"/>
          </a:xfrm>
          <a:solidFill>
            <a:srgbClr val="EEF8F8"/>
          </a:solidFill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71096"/>
            <a:ext cx="5384800" cy="4930245"/>
          </a:xfrm>
          <a:solidFill>
            <a:srgbClr val="EEF8F8"/>
          </a:solidFill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50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out footer titl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0716" y="-27384"/>
            <a:ext cx="13464751" cy="1143000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71096"/>
            <a:ext cx="5384800" cy="4930245"/>
          </a:xfrm>
          <a:solidFill>
            <a:srgbClr val="EEF8F8"/>
          </a:solidFill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71096"/>
            <a:ext cx="5384800" cy="4930245"/>
          </a:xfrm>
          <a:solidFill>
            <a:srgbClr val="EEF8F8"/>
          </a:solidFill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35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5"/>
          <a:stretch/>
        </p:blipFill>
        <p:spPr bwMode="auto">
          <a:xfrm>
            <a:off x="-63400" y="-35672"/>
            <a:ext cx="12304083" cy="690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solidFill>
            <a:srgbClr val="EEF8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solidFill>
            <a:srgbClr val="EEF8F8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647E-74C7-423E-B286-17823751C959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9438-AA95-417E-94C8-89C124253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86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1219170" rtl="0" eaLnBrk="1" latinLnBrk="0" hangingPunct="1">
        <a:spcBef>
          <a:spcPct val="0"/>
        </a:spcBef>
        <a:buNone/>
        <a:defRPr lang="en-GB" sz="5867" kern="1200" baseline="0" dirty="0" smtClean="0">
          <a:solidFill>
            <a:srgbClr val="00808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url=https%3A%2F%2Fwww.contraceptionchoices.org%2Fcontraceptive-method%2Finjection&amp;psig=AOvVaw0bw4WE5k6H1q037oq5xLLH&amp;ust=1605977810694000&amp;source=images&amp;cd=vfe&amp;ved=0CAIQjRxqFwoTCNiswN7Lke0CFQAAAAAdAAAAABAD" TargetMode="External"/><Relationship Id="rId13" Type="http://schemas.openxmlformats.org/officeDocument/2006/relationships/image" Target="../media/image27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hyperlink" Target="https://www.google.co.uk/url?sa=i&amp;url=https%3A%2F%2Fvetmedicspharmacy.com%2Fsuppositories%2F&amp;psig=AOvVaw3KZHAWNuwh2-0z6ZirakaG&amp;ust=1605977652285000&amp;source=images&amp;cd=vfe&amp;ved=0CAIQjRxqFwoTCOCKtqTLke0CFQAAAAAdAAAAABAX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google.co.uk/url?sa=i&amp;url=https%3A%2F%2Fwww.pinterest.co.uk%2Fpin%2F540924605227905306%2F&amp;psig=AOvVaw3_UETwNbpcjrgSUGPpjeWK&amp;ust=1605976085498000&amp;source=images&amp;cd=vfe&amp;ved=0CAIQjRxqFwoTCLjZ4aXFke0CFQAAAAAdAAAAABAK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google.co.uk/url?sa=i&amp;url=https%3A%2F%2Fwww.pinterest.co.uk%2Fpin%2F540924605227905306%2F&amp;psig=AOvVaw3_UETwNbpcjrgSUGPpjeWK&amp;ust=1605976085498000&amp;source=images&amp;cd=vfe&amp;ved=0CAIQjRxqFwoTCLjZ4aXFke0CFQAAAAAdAAAAABAK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pharms.com/pharmacycareer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4746"/>
            <a:ext cx="10363200" cy="1344149"/>
          </a:xfrm>
        </p:spPr>
        <p:txBody>
          <a:bodyPr/>
          <a:lstStyle/>
          <a:p>
            <a:r>
              <a:rPr lang="en-GB" dirty="0"/>
              <a:t>Careers in Pharmacy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350" y="2372883"/>
            <a:ext cx="11425269" cy="2155884"/>
          </a:xfrm>
        </p:spPr>
        <p:txBody>
          <a:bodyPr/>
          <a:lstStyle/>
          <a:p>
            <a:r>
              <a:rPr lang="en-GB" sz="3733" dirty="0"/>
              <a:t>Surinder Bhatia </a:t>
            </a:r>
          </a:p>
          <a:p>
            <a:r>
              <a:rPr lang="en-GB" sz="2133" dirty="0"/>
              <a:t>Lead Pharmacist – Education &amp; Training, Lister Hospital</a:t>
            </a:r>
            <a:endParaRPr lang="en-GB" sz="3733" dirty="0"/>
          </a:p>
          <a:p>
            <a:r>
              <a:rPr lang="en-GB" sz="3733" dirty="0"/>
              <a:t>Stacey Golding </a:t>
            </a:r>
          </a:p>
          <a:p>
            <a:r>
              <a:rPr lang="en-GB" sz="2133" dirty="0"/>
              <a:t>Lead Pharmaceutical Adviser - Governance, NHS East and North Herts CCG</a:t>
            </a:r>
          </a:p>
          <a:p>
            <a:r>
              <a:rPr lang="en-GB" sz="3733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6228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7B40-BD99-4C6F-B03C-407554BF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Medicines Quiz- Question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5E45A-C2C3-4D75-BE2D-A0CF60D58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8221" y="1571096"/>
            <a:ext cx="5404180" cy="437041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is this ? </a:t>
            </a:r>
            <a:r>
              <a:rPr lang="en-GB" dirty="0">
                <a:solidFill>
                  <a:srgbClr val="FF0000"/>
                </a:solidFill>
              </a:rPr>
              <a:t>Answer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B. An inhaler</a:t>
            </a:r>
          </a:p>
          <a:p>
            <a:pPr marL="0" indent="0">
              <a:buNone/>
            </a:pPr>
            <a:endParaRPr lang="en-GB" sz="2667" i="1" dirty="0"/>
          </a:p>
          <a:p>
            <a:pPr marL="0" indent="0">
              <a:buNone/>
            </a:pPr>
            <a:r>
              <a:rPr lang="en-GB" sz="2667" i="1" dirty="0"/>
              <a:t>Used for treatment of asthma and chronic obstructive pulmonary disease (COPD)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7D6191-E626-453F-8678-02762741BE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3003" y="1646706"/>
            <a:ext cx="3298093" cy="2207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111DC6-DC28-4A02-A074-1A22F149B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946" y="3740035"/>
            <a:ext cx="3298093" cy="22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8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399E09-799C-43EF-818A-61A2029D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know 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9695E-8EB7-4C28-A595-C17ECB915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That the main cause of COPD is smoking </a:t>
            </a:r>
          </a:p>
          <a:p>
            <a:r>
              <a:rPr lang="en-GB" dirty="0"/>
              <a:t>Community pharmacists run smoking cessation programmes to help people stop smoking</a:t>
            </a:r>
          </a:p>
          <a:p>
            <a:r>
              <a:rPr lang="en-GB" dirty="0"/>
              <a:t>They supply nicotine replacement therapy</a:t>
            </a:r>
          </a:p>
          <a:p>
            <a:r>
              <a:rPr lang="en-GB" dirty="0"/>
              <a:t>Provide support and advice</a:t>
            </a:r>
          </a:p>
        </p:txBody>
      </p:sp>
    </p:spTree>
    <p:extLst>
      <p:ext uri="{BB962C8B-B14F-4D97-AF65-F5344CB8AC3E}">
        <p14:creationId xmlns:p14="http://schemas.microsoft.com/office/powerpoint/2010/main" val="3425584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haler Use in Asthma and COPD: Patient Characteristics Compared -  Pulmonology Advi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627" y="1604797"/>
            <a:ext cx="5782467" cy="44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GB" sz="4267" dirty="0">
                <a:solidFill>
                  <a:schemeClr val="tx1"/>
                </a:solidFill>
              </a:rPr>
              <a:t>You may all have seen this inhaler before</a:t>
            </a:r>
          </a:p>
        </p:txBody>
      </p:sp>
    </p:spTree>
    <p:extLst>
      <p:ext uri="{BB962C8B-B14F-4D97-AF65-F5344CB8AC3E}">
        <p14:creationId xmlns:p14="http://schemas.microsoft.com/office/powerpoint/2010/main" val="294088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spiratory inhal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55" y="932723"/>
            <a:ext cx="753026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BC0C90-E7F2-4FB7-9730-AAFB412CAEB7}"/>
              </a:ext>
            </a:extLst>
          </p:cNvPr>
          <p:cNvSpPr txBox="1"/>
          <p:nvPr/>
        </p:nvSpPr>
        <p:spPr>
          <a:xfrm>
            <a:off x="8112224" y="932723"/>
            <a:ext cx="3456384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just some of the inhalers available.</a:t>
            </a:r>
          </a:p>
          <a:p>
            <a:pPr defTabSz="1219170">
              <a:defRPr/>
            </a:pPr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>
              <a:defRPr/>
            </a:pPr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>
              <a:defRPr/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device is used differently, so its important to choose the right one for the patient.</a:t>
            </a:r>
          </a:p>
          <a:p>
            <a:pPr defTabSz="1219170">
              <a:defRPr/>
            </a:pPr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>
              <a:defRPr/>
            </a:pPr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>
              <a:defRPr/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Pharmacists are involved in choosing the correct inhaler for a patient and teaching them how to use it.</a:t>
            </a:r>
          </a:p>
          <a:p>
            <a:pPr defTabSz="1219170">
              <a:defRPr/>
            </a:pPr>
            <a:endParaRPr lang="en-GB" b="1" dirty="0">
              <a:solidFill>
                <a:srgbClr val="4BACC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>
              <a:defRPr/>
            </a:pPr>
            <a:endParaRPr lang="en-GB" b="1" dirty="0">
              <a:solidFill>
                <a:srgbClr val="4BACC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>
              <a:defRPr/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patient-centred care</a:t>
            </a: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really important so that the patient can get the most benefit from their treatment.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6E0339-622D-49A5-9098-570663822063}"/>
              </a:ext>
            </a:extLst>
          </p:cNvPr>
          <p:cNvSpPr txBox="1"/>
          <p:nvPr/>
        </p:nvSpPr>
        <p:spPr>
          <a:xfrm>
            <a:off x="431370" y="92629"/>
            <a:ext cx="11041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3200" dirty="0">
                <a:solidFill>
                  <a:prstClr val="black"/>
                </a:solidFill>
                <a:latin typeface="Calibri"/>
              </a:rPr>
              <a:t>Did you know that there are over 100 different inhalers?</a:t>
            </a:r>
          </a:p>
        </p:txBody>
      </p:sp>
    </p:spTree>
    <p:extLst>
      <p:ext uri="{BB962C8B-B14F-4D97-AF65-F5344CB8AC3E}">
        <p14:creationId xmlns:p14="http://schemas.microsoft.com/office/powerpoint/2010/main" val="4278244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7B40-BD99-4C6F-B03C-407554BF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Medicines Quiz- Question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5E45A-C2C3-4D75-BE2D-A0CF60D58F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This is the bark of the willow tree – do you know what medicine was extracted from this? </a:t>
            </a:r>
          </a:p>
          <a:p>
            <a:pPr marL="609585" indent="-609585">
              <a:buAutoNum type="alphaUcPeriod"/>
            </a:pPr>
            <a:r>
              <a:rPr lang="en-GB" dirty="0"/>
              <a:t>Morphine</a:t>
            </a:r>
          </a:p>
          <a:p>
            <a:pPr marL="609585" indent="-609585">
              <a:buAutoNum type="alphaUcPeriod"/>
            </a:pPr>
            <a:r>
              <a:rPr lang="en-GB" dirty="0"/>
              <a:t>Insulin</a:t>
            </a:r>
          </a:p>
          <a:p>
            <a:pPr marL="609585" indent="-609585">
              <a:buAutoNum type="alphaUcPeriod"/>
            </a:pPr>
            <a:r>
              <a:rPr lang="en-GB" dirty="0"/>
              <a:t>Aspirin</a:t>
            </a:r>
          </a:p>
        </p:txBody>
      </p:sp>
      <p:pic>
        <p:nvPicPr>
          <p:cNvPr id="5" name="Picture 6" descr="Aspirin and Cancer — Barking Up the Right Tree - Sermo">
            <a:extLst>
              <a:ext uri="{FF2B5EF4-FFF2-40B4-BE49-F238E27FC236}">
                <a16:creationId xmlns:a16="http://schemas.microsoft.com/office/drawing/2014/main" id="{B67006DD-263B-40D1-BB04-AD1B5FE1E37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0809"/>
            <a:ext cx="5384800" cy="424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58A311A-6CAF-4A65-B67E-FC0887680690}"/>
              </a:ext>
            </a:extLst>
          </p:cNvPr>
          <p:cNvSpPr/>
          <p:nvPr/>
        </p:nvSpPr>
        <p:spPr>
          <a:xfrm>
            <a:off x="3983765" y="2564904"/>
            <a:ext cx="576064" cy="672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6751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7B40-BD99-4C6F-B03C-407554BF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Medicines Quiz- Question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5E45A-C2C3-4D75-BE2D-A0CF60D58F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This is the bark of the willow tree – do you know what medicines was extracted from this? </a:t>
            </a:r>
            <a:r>
              <a:rPr lang="en-GB" dirty="0">
                <a:solidFill>
                  <a:srgbClr val="FF0000"/>
                </a:solidFill>
              </a:rPr>
              <a:t>Answer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C. Aspirin</a:t>
            </a:r>
          </a:p>
          <a:p>
            <a:pPr marL="0" indent="0">
              <a:buNone/>
            </a:pPr>
            <a:r>
              <a:rPr lang="en-GB" i="1" dirty="0"/>
              <a:t>Aspirin is used to relieve pain and inflammation and to thin the blood</a:t>
            </a:r>
            <a:endParaRPr lang="en-GB" dirty="0"/>
          </a:p>
        </p:txBody>
      </p:sp>
      <p:pic>
        <p:nvPicPr>
          <p:cNvPr id="5" name="Picture 6" descr="Aspirin and Cancer — Barking Up the Right Tree - Sermo">
            <a:extLst>
              <a:ext uri="{FF2B5EF4-FFF2-40B4-BE49-F238E27FC236}">
                <a16:creationId xmlns:a16="http://schemas.microsoft.com/office/drawing/2014/main" id="{B67006DD-263B-40D1-BB04-AD1B5FE1E37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71096"/>
            <a:ext cx="5384800" cy="437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58A311A-6CAF-4A65-B67E-FC0887680690}"/>
              </a:ext>
            </a:extLst>
          </p:cNvPr>
          <p:cNvSpPr/>
          <p:nvPr/>
        </p:nvSpPr>
        <p:spPr>
          <a:xfrm>
            <a:off x="3983765" y="2468893"/>
            <a:ext cx="576064" cy="672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9407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B658FB8-6741-45BE-BEE4-8C87814AF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know 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F78BC0-3CA8-4D25-86C9-8D823E388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Aspirin is no longer extracted from the bark of the willow tree</a:t>
            </a:r>
          </a:p>
          <a:p>
            <a:r>
              <a:rPr lang="en-GB" dirty="0"/>
              <a:t>It is synthesised in labs by Pharmacists working in the pharmaceutical industry</a:t>
            </a:r>
          </a:p>
        </p:txBody>
      </p:sp>
    </p:spTree>
    <p:extLst>
      <p:ext uri="{BB962C8B-B14F-4D97-AF65-F5344CB8AC3E}">
        <p14:creationId xmlns:p14="http://schemas.microsoft.com/office/powerpoint/2010/main" val="3221339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7B40-BD99-4C6F-B03C-407554BF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Medicines Quiz- Question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5E45A-C2C3-4D75-BE2D-A0CF60D58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1957" y="1571096"/>
            <a:ext cx="5870443" cy="437041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are these?</a:t>
            </a:r>
          </a:p>
          <a:p>
            <a:pPr marL="0" indent="0">
              <a:buNone/>
            </a:pPr>
            <a:endParaRPr lang="en-GB" dirty="0"/>
          </a:p>
          <a:p>
            <a:pPr marL="609585" indent="-609585">
              <a:buAutoNum type="alphaUcPeriod"/>
            </a:pPr>
            <a:r>
              <a:rPr lang="en-GB" dirty="0"/>
              <a:t>Permanent marker pens</a:t>
            </a:r>
          </a:p>
          <a:p>
            <a:pPr marL="609585" indent="-609585">
              <a:buAutoNum type="alphaUcPeriod"/>
            </a:pPr>
            <a:r>
              <a:rPr lang="en-GB" dirty="0"/>
              <a:t>Insulin injections</a:t>
            </a:r>
          </a:p>
          <a:p>
            <a:pPr marL="609585" indent="-609585">
              <a:buAutoNum type="alphaUcPeriod"/>
            </a:pPr>
            <a:r>
              <a:rPr lang="en-GB" dirty="0"/>
              <a:t>Steroid Injections</a:t>
            </a:r>
          </a:p>
          <a:p>
            <a:pPr marL="0" indent="0">
              <a:buNone/>
            </a:pPr>
            <a:endParaRPr lang="en-GB" dirty="0"/>
          </a:p>
          <a:p>
            <a:pPr marL="609585" indent="-609585">
              <a:buAutoNum type="alphaUcPeriod"/>
            </a:pPr>
            <a:endParaRPr lang="en-GB" dirty="0"/>
          </a:p>
        </p:txBody>
      </p:sp>
      <p:pic>
        <p:nvPicPr>
          <p:cNvPr id="5" name="Picture 2" descr="Insulin Pen Certification">
            <a:extLst>
              <a:ext uri="{FF2B5EF4-FFF2-40B4-BE49-F238E27FC236}">
                <a16:creationId xmlns:a16="http://schemas.microsoft.com/office/drawing/2014/main" id="{DA28C3D9-DD5A-423B-995C-07D0A5E90E4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40" y="1570567"/>
            <a:ext cx="3008121" cy="437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224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7B40-BD99-4C6F-B03C-407554BF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Medicines Quiz- Question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5E45A-C2C3-4D75-BE2D-A0CF60D58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1957" y="1571096"/>
            <a:ext cx="5870443" cy="437041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are these? </a:t>
            </a:r>
            <a:r>
              <a:rPr lang="en-GB" dirty="0">
                <a:solidFill>
                  <a:srgbClr val="FF0000"/>
                </a:solidFill>
              </a:rPr>
              <a:t>Answer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B. Insulin injections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Insulin is used to treat diabetes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 descr="Insulin Pen Certification">
            <a:extLst>
              <a:ext uri="{FF2B5EF4-FFF2-40B4-BE49-F238E27FC236}">
                <a16:creationId xmlns:a16="http://schemas.microsoft.com/office/drawing/2014/main" id="{DA28C3D9-DD5A-423B-995C-07D0A5E90E4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4" y="1700808"/>
            <a:ext cx="3008121" cy="437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808278-6118-4526-A1EF-9C427CEF0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670" y="2372883"/>
            <a:ext cx="3771719" cy="247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65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96C98C-5A1E-4FBB-A209-E73A82950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know…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243853-DFAC-4EB7-9A73-49C12D5AE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Diabetes is linked to poor diet, lack of exercise and being overweight.</a:t>
            </a:r>
          </a:p>
          <a:p>
            <a:r>
              <a:rPr lang="en-GB" dirty="0"/>
              <a:t>Community pharmacists give advice on how to stay healthy and prevent chronic diseases such as diabetes.</a:t>
            </a:r>
          </a:p>
        </p:txBody>
      </p:sp>
    </p:spTree>
    <p:extLst>
      <p:ext uri="{BB962C8B-B14F-4D97-AF65-F5344CB8AC3E}">
        <p14:creationId xmlns:p14="http://schemas.microsoft.com/office/powerpoint/2010/main" val="1885850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16CFE-3840-4E84-A655-885843FF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909C-B77B-4D85-999A-67EF7ED9F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733" dirty="0"/>
              <a:t>Who are pharmacists?</a:t>
            </a:r>
          </a:p>
          <a:p>
            <a:r>
              <a:rPr lang="en-GB" sz="3733" dirty="0"/>
              <a:t>Quick quiz-what do you know about medicines </a:t>
            </a:r>
          </a:p>
          <a:p>
            <a:r>
              <a:rPr lang="en-GB" sz="3733" dirty="0"/>
              <a:t>Different sectors of the pharmacy profession</a:t>
            </a:r>
          </a:p>
          <a:p>
            <a:r>
              <a:rPr lang="en-GB" sz="3733" dirty="0"/>
              <a:t>A career in pharmacy – university or apprenticeship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643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7B40-BD99-4C6F-B03C-407554BF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Medicines Quiz- Question 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5E45A-C2C3-4D75-BE2D-A0CF60D58F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Are Antibiotics used to treat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609585" indent="-609585">
              <a:buAutoNum type="alphaUcPeriod"/>
            </a:pPr>
            <a:r>
              <a:rPr lang="en-GB" dirty="0"/>
              <a:t>Bacterial infections</a:t>
            </a:r>
          </a:p>
          <a:p>
            <a:pPr marL="609585" indent="-609585">
              <a:buAutoNum type="alphaUcPeriod"/>
            </a:pPr>
            <a:r>
              <a:rPr lang="en-GB" dirty="0"/>
              <a:t>Viral Infections</a:t>
            </a:r>
          </a:p>
          <a:p>
            <a:pPr marL="609585" indent="-609585">
              <a:buAutoNum type="alphaUcPeriod"/>
            </a:pPr>
            <a:r>
              <a:rPr lang="en-GB" dirty="0"/>
              <a:t>Both bacterial and viral infections</a:t>
            </a:r>
          </a:p>
        </p:txBody>
      </p:sp>
      <p:pic>
        <p:nvPicPr>
          <p:cNvPr id="5" name="Picture 2" descr="28 Differences Between Bacteria and Virus (Bacteria vs Virus)">
            <a:extLst>
              <a:ext uri="{FF2B5EF4-FFF2-40B4-BE49-F238E27FC236}">
                <a16:creationId xmlns:a16="http://schemas.microsoft.com/office/drawing/2014/main" id="{6B34D712-BE54-4ECE-99E7-FE00EA2BBEF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92830"/>
            <a:ext cx="5384800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92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7B40-BD99-4C6F-B03C-407554BF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Medicines Quiz- Question 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5E45A-C2C3-4D75-BE2D-A0CF60D58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3979" y="1571096"/>
            <a:ext cx="5678421" cy="437041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Answer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Antibiotics used to treat</a:t>
            </a:r>
          </a:p>
          <a:p>
            <a:pPr marL="609585" indent="-609585">
              <a:buAutoNum type="alphaUcPeriod"/>
            </a:pPr>
            <a:r>
              <a:rPr lang="en-GB" dirty="0"/>
              <a:t>Bacterial infections</a:t>
            </a:r>
          </a:p>
          <a:p>
            <a:pPr marL="0" indent="0">
              <a:buNone/>
            </a:pPr>
            <a:r>
              <a:rPr lang="en-GB" i="1" dirty="0"/>
              <a:t>This is why we cant use antibiotics to treat COVID19 infections.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i="1" dirty="0"/>
          </a:p>
        </p:txBody>
      </p:sp>
      <p:pic>
        <p:nvPicPr>
          <p:cNvPr id="5" name="Picture 2" descr="28 Differences Between Bacteria and Virus (Bacteria vs Virus)">
            <a:extLst>
              <a:ext uri="{FF2B5EF4-FFF2-40B4-BE49-F238E27FC236}">
                <a16:creationId xmlns:a16="http://schemas.microsoft.com/office/drawing/2014/main" id="{6B34D712-BE54-4ECE-99E7-FE00EA2BBEF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37558"/>
            <a:ext cx="5102357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E3D9FC-FEEF-4E83-9326-6427B4BAB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352" y="4468298"/>
            <a:ext cx="2208245" cy="147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56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Medicines Quiz- Question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Can you name the different ways in which medicines are delivered into the body?</a:t>
            </a:r>
          </a:p>
          <a:p>
            <a:pPr marL="0" indent="0">
              <a:buNone/>
            </a:pPr>
            <a:r>
              <a:rPr lang="en-GB" dirty="0"/>
              <a:t>- For example by mouth (tablets)</a:t>
            </a:r>
          </a:p>
        </p:txBody>
      </p:sp>
    </p:spTree>
    <p:extLst>
      <p:ext uri="{BB962C8B-B14F-4D97-AF65-F5344CB8AC3E}">
        <p14:creationId xmlns:p14="http://schemas.microsoft.com/office/powerpoint/2010/main" val="517854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Medicines Quiz- Question 6</a:t>
            </a:r>
          </a:p>
        </p:txBody>
      </p:sp>
      <p:pic>
        <p:nvPicPr>
          <p:cNvPr id="8196" name="Picture 4" descr="Massachusetts scientists develop the first capsule that dissolves slowly in  the body | Daily Mail On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250" y="5329853"/>
            <a:ext cx="2302369" cy="138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ow to Use Nitrolingual Pumpspray | Nitrolingual Pumpsp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8" y="3569234"/>
            <a:ext cx="1847851" cy="176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everclear Eye Drops Eye Care | Vision Direct U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167" y="3989571"/>
            <a:ext cx="2850103" cy="18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alpol Saline Nasal Spray 15m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0" r="30216"/>
          <a:stretch/>
        </p:blipFill>
        <p:spPr bwMode="auto">
          <a:xfrm>
            <a:off x="7851625" y="3971913"/>
            <a:ext cx="82745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nhaler Use in Asthma and COPD: Patient Characteristics Compared -  Pulmonology Adviso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7" r="19258"/>
          <a:stretch/>
        </p:blipFill>
        <p:spPr bwMode="auto">
          <a:xfrm>
            <a:off x="3475805" y="1687685"/>
            <a:ext cx="1538392" cy="201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Nurofen For Children &amp; Baby Liquid 100Ml - Tesco Groceri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45862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jection | Contraception Choice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40986" y="3736631"/>
            <a:ext cx="1525589" cy="153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Calpol Six Plus Fastmelts | Waitrose &amp; Partners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1" b="16461"/>
          <a:stretch/>
        </p:blipFill>
        <p:spPr bwMode="auto">
          <a:xfrm>
            <a:off x="5716136" y="1718013"/>
            <a:ext cx="2135488" cy="142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Transdermal patch - Wikipedi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1" y="1637151"/>
            <a:ext cx="2308039" cy="15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4109" y="5829267"/>
            <a:ext cx="1724316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2800" dirty="0">
                <a:solidFill>
                  <a:prstClr val="black"/>
                </a:solidFill>
                <a:latin typeface="Calibri"/>
              </a:rPr>
              <a:t>And more!</a:t>
            </a:r>
          </a:p>
        </p:txBody>
      </p:sp>
      <p:pic>
        <p:nvPicPr>
          <p:cNvPr id="4098" name="Picture 2" descr="Suppositories | New York | VetMedics Compounding Pharmacy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864" y="3704317"/>
            <a:ext cx="1969537" cy="131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7B40-BD99-4C6F-B03C-407554BF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Medicines Quiz- Question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5E45A-C2C3-4D75-BE2D-A0CF60D58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3979" y="1571096"/>
            <a:ext cx="5678421" cy="437041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is this? Is it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A. A prescription</a:t>
            </a:r>
          </a:p>
          <a:p>
            <a:pPr marL="0" indent="0">
              <a:buNone/>
            </a:pPr>
            <a:r>
              <a:rPr lang="en-GB" dirty="0"/>
              <a:t>B. Origami paper</a:t>
            </a:r>
          </a:p>
          <a:p>
            <a:pPr marL="0" indent="0">
              <a:buNone/>
            </a:pPr>
            <a:r>
              <a:rPr lang="en-GB" dirty="0"/>
              <a:t>C. Wrapping paper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4" descr="Sample 'prescription' format, potentially for using for product  recommendations, receipts, email follow ups etc | Prescription pad,  Prescription, Nhs">
            <a:hlinkClick r:id="rId2"/>
            <a:extLst>
              <a:ext uri="{FF2B5EF4-FFF2-40B4-BE49-F238E27FC236}">
                <a16:creationId xmlns:a16="http://schemas.microsoft.com/office/drawing/2014/main" id="{37D8D4F1-DA84-431B-A735-F3DA453150E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027" y="1570567"/>
            <a:ext cx="2789947" cy="437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357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7B40-BD99-4C6F-B03C-407554BF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Medicines Quiz- Question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5E45A-C2C3-4D75-BE2D-A0CF60D58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3979" y="1571096"/>
            <a:ext cx="5678421" cy="43704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What is this? Is it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Answer</a:t>
            </a:r>
          </a:p>
          <a:p>
            <a:pPr marL="0" indent="0">
              <a:buNone/>
            </a:pPr>
            <a:r>
              <a:rPr lang="en-GB" dirty="0"/>
              <a:t>A. A prescription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Only some medicines can be bought over the counter, most require a prescription from a doctor, dentist or prescribing pharmacist/nurse</a:t>
            </a:r>
          </a:p>
        </p:txBody>
      </p:sp>
      <p:pic>
        <p:nvPicPr>
          <p:cNvPr id="8" name="Picture 4" descr="Sample 'prescription' format, potentially for using for product  recommendations, receipts, email follow ups etc | Prescription pad,  Prescription, Nhs">
            <a:hlinkClick r:id="rId2"/>
            <a:extLst>
              <a:ext uri="{FF2B5EF4-FFF2-40B4-BE49-F238E27FC236}">
                <a16:creationId xmlns:a16="http://schemas.microsoft.com/office/drawing/2014/main" id="{37D8D4F1-DA84-431B-A735-F3DA453150E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027" y="1570567"/>
            <a:ext cx="2789947" cy="437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24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9BE3-D984-4D96-A844-42A567CF6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Pharmacists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BBF16-6D7D-424D-B723-7C71CDBC0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71096"/>
            <a:ext cx="8654752" cy="4370417"/>
          </a:xfrm>
        </p:spPr>
        <p:txBody>
          <a:bodyPr>
            <a:normAutofit/>
          </a:bodyPr>
          <a:lstStyle/>
          <a:p>
            <a:r>
              <a:rPr lang="en-US" sz="2667" dirty="0">
                <a:solidFill>
                  <a:srgbClr val="1C2244"/>
                </a:solidFill>
              </a:rPr>
              <a:t>Pharmacists are experts in medicines and their use.</a:t>
            </a:r>
          </a:p>
          <a:p>
            <a:r>
              <a:rPr lang="en-US" sz="2667" dirty="0">
                <a:solidFill>
                  <a:srgbClr val="1C2244"/>
                </a:solidFill>
              </a:rPr>
              <a:t>There are 1000’s of medicines available.</a:t>
            </a:r>
          </a:p>
          <a:p>
            <a:r>
              <a:rPr lang="en-US" sz="2667" dirty="0">
                <a:solidFill>
                  <a:srgbClr val="1C2244"/>
                </a:solidFill>
              </a:rPr>
              <a:t>We make sure patients get </a:t>
            </a:r>
            <a:r>
              <a:rPr lang="en-US" sz="2667" dirty="0">
                <a:solidFill>
                  <a:srgbClr val="202124"/>
                </a:solidFill>
                <a:latin typeface="arial" panose="020B0604020202020204" pitchFamily="34" charset="0"/>
              </a:rPr>
              <a:t>the </a:t>
            </a:r>
            <a:r>
              <a:rPr lang="en-US" sz="2667" b="1" dirty="0">
                <a:solidFill>
                  <a:srgbClr val="202124"/>
                </a:solidFill>
                <a:latin typeface="arial" panose="020B0604020202020204" pitchFamily="34" charset="0"/>
              </a:rPr>
              <a:t>right medicine</a:t>
            </a:r>
            <a:r>
              <a:rPr lang="en-US" sz="2667" dirty="0">
                <a:solidFill>
                  <a:srgbClr val="202124"/>
                </a:solidFill>
                <a:latin typeface="arial" panose="020B0604020202020204" pitchFamily="34" charset="0"/>
              </a:rPr>
              <a:t>, at the </a:t>
            </a:r>
            <a:r>
              <a:rPr lang="en-US" sz="2667" b="1" dirty="0">
                <a:solidFill>
                  <a:srgbClr val="202124"/>
                </a:solidFill>
                <a:latin typeface="arial" panose="020B0604020202020204" pitchFamily="34" charset="0"/>
              </a:rPr>
              <a:t>right</a:t>
            </a:r>
            <a:r>
              <a:rPr lang="en-US" sz="2667" dirty="0">
                <a:solidFill>
                  <a:srgbClr val="202124"/>
                </a:solidFill>
                <a:latin typeface="arial" panose="020B0604020202020204" pitchFamily="34" charset="0"/>
              </a:rPr>
              <a:t> dose, via the </a:t>
            </a:r>
            <a:r>
              <a:rPr lang="en-US" sz="2667" b="1" dirty="0">
                <a:solidFill>
                  <a:srgbClr val="202124"/>
                </a:solidFill>
                <a:latin typeface="arial" panose="020B0604020202020204" pitchFamily="34" charset="0"/>
              </a:rPr>
              <a:t>right</a:t>
            </a:r>
            <a:r>
              <a:rPr lang="en-US" sz="2667" dirty="0">
                <a:solidFill>
                  <a:srgbClr val="202124"/>
                </a:solidFill>
                <a:latin typeface="arial" panose="020B0604020202020204" pitchFamily="34" charset="0"/>
              </a:rPr>
              <a:t> route, at the </a:t>
            </a:r>
            <a:r>
              <a:rPr lang="en-US" sz="2667" b="1" dirty="0">
                <a:solidFill>
                  <a:srgbClr val="202124"/>
                </a:solidFill>
                <a:latin typeface="arial" panose="020B0604020202020204" pitchFamily="34" charset="0"/>
              </a:rPr>
              <a:t>right</a:t>
            </a:r>
            <a:r>
              <a:rPr lang="en-US" sz="2667" dirty="0">
                <a:solidFill>
                  <a:srgbClr val="202124"/>
                </a:solidFill>
                <a:latin typeface="arial" panose="020B0604020202020204" pitchFamily="34" charset="0"/>
              </a:rPr>
              <a:t> time.</a:t>
            </a:r>
            <a:endParaRPr lang="en-US" sz="2667" dirty="0">
              <a:solidFill>
                <a:srgbClr val="1C2244"/>
              </a:solidFill>
            </a:endParaRPr>
          </a:p>
          <a:p>
            <a:endParaRPr lang="en-US" sz="2667" dirty="0">
              <a:solidFill>
                <a:srgbClr val="1C2244"/>
              </a:solidFill>
            </a:endParaRPr>
          </a:p>
          <a:p>
            <a:r>
              <a:rPr lang="en-US" sz="2667" dirty="0">
                <a:solidFill>
                  <a:srgbClr val="1C2244"/>
                </a:solidFill>
              </a:rPr>
              <a:t>The third largest healthcare profession in Great Britain</a:t>
            </a:r>
            <a:r>
              <a:rPr lang="en-US" dirty="0">
                <a:solidFill>
                  <a:srgbClr val="1C2244"/>
                </a:solidFill>
                <a:latin typeface="Poppins"/>
              </a:rPr>
              <a:t>.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9A124FF-CD2F-4DF4-92EB-5A8D21082B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376292" y="2180862"/>
            <a:ext cx="2167893" cy="30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24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3A4B-9721-40D9-9FA2-B6801450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Pharmacist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F0DCB-1EAD-451B-8115-428F021EB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1C224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Royal Pharmaceutical Society </a:t>
            </a:r>
          </a:p>
          <a:p>
            <a:endParaRPr lang="en-GB" sz="2400" u="sng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hlinkClick r:id="rId2"/>
            </a:endParaRPr>
          </a:p>
          <a:p>
            <a:r>
              <a:rPr lang="en-GB" sz="2400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https://www.rpharms.com/pharmacycareers</a:t>
            </a:r>
            <a:endParaRPr lang="en-GB" sz="2400" u="sng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 minute 20 second video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4AF0E-30FA-4C1B-9002-D5D3EDEF5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Medicines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A9FFF-48B6-4364-AE99-5AF8917ED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733" dirty="0"/>
              <a:t>Lets see how much you know about medicines</a:t>
            </a:r>
          </a:p>
          <a:p>
            <a:r>
              <a:rPr lang="en-GB" sz="3733" dirty="0"/>
              <a:t>Have a look at the following pictures and options</a:t>
            </a:r>
          </a:p>
          <a:p>
            <a:r>
              <a:rPr lang="en-GB" sz="3733" dirty="0"/>
              <a:t>After a quick show of hands - one student or teacher to reply on the chat box</a:t>
            </a:r>
          </a:p>
        </p:txBody>
      </p:sp>
    </p:spTree>
    <p:extLst>
      <p:ext uri="{BB962C8B-B14F-4D97-AF65-F5344CB8AC3E}">
        <p14:creationId xmlns:p14="http://schemas.microsoft.com/office/powerpoint/2010/main" val="380234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5D6CA-7141-4321-9157-16EF9F79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Medicines Quiz- Question 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D7A788-8E83-4727-A3F6-3396DEE8FF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1761" y="1756328"/>
            <a:ext cx="1935048" cy="414469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9C13A8-A864-4281-A725-5C28D091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808" y="1571096"/>
            <a:ext cx="7214592" cy="437041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is this used for?</a:t>
            </a:r>
          </a:p>
          <a:p>
            <a:pPr marL="0" indent="0">
              <a:buNone/>
            </a:pPr>
            <a:endParaRPr lang="en-GB" dirty="0"/>
          </a:p>
          <a:p>
            <a:pPr marL="609585" indent="-609585">
              <a:buAutoNum type="alphaUcPeriod"/>
            </a:pPr>
            <a:r>
              <a:rPr lang="en-GB" dirty="0"/>
              <a:t>Pain</a:t>
            </a:r>
          </a:p>
          <a:p>
            <a:pPr marL="609585" indent="-609585">
              <a:buAutoNum type="alphaUcPeriod"/>
            </a:pPr>
            <a:r>
              <a:rPr lang="en-GB" dirty="0"/>
              <a:t>High temperature</a:t>
            </a:r>
          </a:p>
          <a:p>
            <a:pPr marL="609585" indent="-609585">
              <a:buAutoNum type="alphaUcPeriod"/>
            </a:pPr>
            <a:r>
              <a:rPr lang="en-GB" dirty="0"/>
              <a:t>Pain and High temperature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6A7559-A037-43C3-A160-3BC4623CC13A}"/>
              </a:ext>
            </a:extLst>
          </p:cNvPr>
          <p:cNvSpPr txBox="1"/>
          <p:nvPr/>
        </p:nvSpPr>
        <p:spPr>
          <a:xfrm>
            <a:off x="3014054" y="3236980"/>
            <a:ext cx="312756" cy="461665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defTabSz="1219170"/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269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5D6CA-7141-4321-9157-16EF9F79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Medicines Quiz- Question 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D7A788-8E83-4727-A3F6-3396DEE8FF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1761" y="1756328"/>
            <a:ext cx="1935048" cy="414469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9C13A8-A864-4281-A725-5C28D091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808" y="1571096"/>
            <a:ext cx="7214592" cy="437041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is this used for? </a:t>
            </a:r>
            <a:r>
              <a:rPr lang="en-GB" dirty="0">
                <a:solidFill>
                  <a:srgbClr val="FF0000"/>
                </a:solidFill>
              </a:rPr>
              <a:t>Answer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/>
              <a:t>C. Pain and High temperature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933" i="1" dirty="0"/>
              <a:t>Contains</a:t>
            </a:r>
            <a:r>
              <a:rPr lang="en-GB" sz="2933" dirty="0"/>
              <a:t> </a:t>
            </a:r>
            <a:r>
              <a:rPr lang="en-GB" sz="2933" i="1" dirty="0"/>
              <a:t>paracetamol – commonly used for children and adults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6A7559-A037-43C3-A160-3BC4623CC13A}"/>
              </a:ext>
            </a:extLst>
          </p:cNvPr>
          <p:cNvSpPr txBox="1"/>
          <p:nvPr/>
        </p:nvSpPr>
        <p:spPr>
          <a:xfrm>
            <a:off x="3014054" y="3236980"/>
            <a:ext cx="312756" cy="461665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defTabSz="1219170"/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313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45793D-019E-4C9F-8EB4-22AF9FB4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know…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B2F238-162E-4747-8D01-CAE16B1E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733" dirty="0"/>
              <a:t>Paracetamol is one of the most commonly used medicines</a:t>
            </a:r>
          </a:p>
          <a:p>
            <a:r>
              <a:rPr lang="en-GB" sz="3733" dirty="0"/>
              <a:t>BUT if you take too much, it can damage the liver </a:t>
            </a:r>
          </a:p>
          <a:p>
            <a:r>
              <a:rPr lang="en-GB" sz="3733" dirty="0"/>
              <a:t>Pharmacists ensure you don’t take too much by giving you advice and asking about other medicines that you may be taking</a:t>
            </a:r>
          </a:p>
        </p:txBody>
      </p:sp>
    </p:spTree>
    <p:extLst>
      <p:ext uri="{BB962C8B-B14F-4D97-AF65-F5344CB8AC3E}">
        <p14:creationId xmlns:p14="http://schemas.microsoft.com/office/powerpoint/2010/main" val="296697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7B40-BD99-4C6F-B03C-407554BF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Medicines Quiz- Question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5E45A-C2C3-4D75-BE2D-A0CF60D58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8021" y="1571096"/>
            <a:ext cx="5294379" cy="437041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is this ?</a:t>
            </a:r>
          </a:p>
          <a:p>
            <a:pPr marL="0" indent="0">
              <a:buNone/>
            </a:pPr>
            <a:endParaRPr lang="en-GB" dirty="0"/>
          </a:p>
          <a:p>
            <a:pPr marL="609585" indent="-609585">
              <a:buAutoNum type="alphaUcPeriod"/>
            </a:pPr>
            <a:r>
              <a:rPr lang="en-GB" dirty="0"/>
              <a:t>A hand held fan</a:t>
            </a:r>
          </a:p>
          <a:p>
            <a:pPr marL="609585" indent="-609585">
              <a:buAutoNum type="alphaUcPeriod"/>
            </a:pPr>
            <a:r>
              <a:rPr lang="en-GB" dirty="0"/>
              <a:t>An inhaler</a:t>
            </a:r>
          </a:p>
          <a:p>
            <a:pPr marL="609585" indent="-609585">
              <a:buAutoNum type="alphaUcPeriod"/>
            </a:pPr>
            <a:r>
              <a:rPr lang="en-GB" dirty="0"/>
              <a:t>A pill box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F89003-B983-4282-BEC8-7473DC327C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1" y="1682557"/>
            <a:ext cx="3308087" cy="2213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0D3ADA-D91B-4824-9FAA-382055A14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627" y="3722571"/>
            <a:ext cx="3308085" cy="2208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5D7696-DB08-4D59-86AC-1DA5773B3116}"/>
              </a:ext>
            </a:extLst>
          </p:cNvPr>
          <p:cNvSpPr txBox="1"/>
          <p:nvPr/>
        </p:nvSpPr>
        <p:spPr>
          <a:xfrm>
            <a:off x="1679509" y="2660916"/>
            <a:ext cx="672075" cy="461665"/>
          </a:xfrm>
          <a:prstGeom prst="rect">
            <a:avLst/>
          </a:prstGeom>
          <a:solidFill>
            <a:srgbClr val="66CC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defTabSz="1219170"/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61B2F0-809F-43E7-A02F-B76207CA9615}"/>
              </a:ext>
            </a:extLst>
          </p:cNvPr>
          <p:cNvSpPr txBox="1"/>
          <p:nvPr/>
        </p:nvSpPr>
        <p:spPr>
          <a:xfrm>
            <a:off x="3791744" y="4807522"/>
            <a:ext cx="864096" cy="46166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defTabSz="1219170"/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43227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Microsoft Office PowerPoint</Application>
  <PresentationFormat>Widescreen</PresentationFormat>
  <Paragraphs>132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</vt:lpstr>
      <vt:lpstr>Calibri</vt:lpstr>
      <vt:lpstr>Poppins</vt:lpstr>
      <vt:lpstr>Times New Roman</vt:lpstr>
      <vt:lpstr>1_Office Theme</vt:lpstr>
      <vt:lpstr>Careers in Pharmacy</vt:lpstr>
      <vt:lpstr>Contents</vt:lpstr>
      <vt:lpstr>Pharmacists</vt:lpstr>
      <vt:lpstr>What do Pharmacist do?</vt:lpstr>
      <vt:lpstr>Medicines Quiz</vt:lpstr>
      <vt:lpstr>Medicines Quiz- Question 1</vt:lpstr>
      <vt:lpstr>Medicines Quiz- Question 1</vt:lpstr>
      <vt:lpstr>Did you know…</vt:lpstr>
      <vt:lpstr>Medicines Quiz- Question 2</vt:lpstr>
      <vt:lpstr>Medicines Quiz- Question 2</vt:lpstr>
      <vt:lpstr>Did you know …</vt:lpstr>
      <vt:lpstr>You may all have seen this inhaler before</vt:lpstr>
      <vt:lpstr>PowerPoint Presentation</vt:lpstr>
      <vt:lpstr>Medicines Quiz- Question 3</vt:lpstr>
      <vt:lpstr>Medicines Quiz- Question 3</vt:lpstr>
      <vt:lpstr>Did you know …</vt:lpstr>
      <vt:lpstr>Medicines Quiz- Question 4</vt:lpstr>
      <vt:lpstr>Medicines Quiz- Question 4</vt:lpstr>
      <vt:lpstr>Did you know…</vt:lpstr>
      <vt:lpstr>Medicines Quiz- Question 5</vt:lpstr>
      <vt:lpstr>Medicines Quiz- Question 5</vt:lpstr>
      <vt:lpstr>Medicines Quiz- Question 6</vt:lpstr>
      <vt:lpstr>Medicines Quiz- Question 6</vt:lpstr>
      <vt:lpstr>Medicines Quiz- Question 7</vt:lpstr>
      <vt:lpstr>Medicines Quiz- Question 7</vt:lpstr>
    </vt:vector>
  </TitlesOfParts>
  <Company>The Princess Alexandra Hospital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Pharmacy</dc:title>
  <dc:creator>Galvin Nicola (RQW) Pr Alexandra Hosp Tr</dc:creator>
  <cp:lastModifiedBy>Galvin Nicola (RQW) Pr Alexandra Hosp Tr</cp:lastModifiedBy>
  <cp:revision>1</cp:revision>
  <dcterms:created xsi:type="dcterms:W3CDTF">2020-12-09T16:14:30Z</dcterms:created>
  <dcterms:modified xsi:type="dcterms:W3CDTF">2020-12-09T16:15:15Z</dcterms:modified>
</cp:coreProperties>
</file>